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7" r:id="rId1"/>
  </p:sldMasterIdLst>
  <p:notesMasterIdLst>
    <p:notesMasterId r:id="rId35"/>
  </p:notesMasterIdLst>
  <p:handoutMasterIdLst>
    <p:handoutMasterId r:id="rId36"/>
  </p:handoutMasterIdLst>
  <p:sldIdLst>
    <p:sldId id="426" r:id="rId2"/>
    <p:sldId id="427" r:id="rId3"/>
    <p:sldId id="297" r:id="rId4"/>
    <p:sldId id="350" r:id="rId5"/>
    <p:sldId id="395" r:id="rId6"/>
    <p:sldId id="414" r:id="rId7"/>
    <p:sldId id="415" r:id="rId8"/>
    <p:sldId id="416" r:id="rId9"/>
    <p:sldId id="422" r:id="rId10"/>
    <p:sldId id="423" r:id="rId11"/>
    <p:sldId id="417" r:id="rId12"/>
    <p:sldId id="418" r:id="rId13"/>
    <p:sldId id="419" r:id="rId14"/>
    <p:sldId id="263" r:id="rId15"/>
    <p:sldId id="306" r:id="rId16"/>
    <p:sldId id="420" r:id="rId17"/>
    <p:sldId id="424" r:id="rId18"/>
    <p:sldId id="396" r:id="rId19"/>
    <p:sldId id="397" r:id="rId20"/>
    <p:sldId id="412" r:id="rId21"/>
    <p:sldId id="413" r:id="rId22"/>
    <p:sldId id="398" r:id="rId23"/>
    <p:sldId id="281" r:id="rId24"/>
    <p:sldId id="402" r:id="rId25"/>
    <p:sldId id="403" r:id="rId26"/>
    <p:sldId id="404" r:id="rId27"/>
    <p:sldId id="421" r:id="rId28"/>
    <p:sldId id="371" r:id="rId29"/>
    <p:sldId id="295" r:id="rId30"/>
    <p:sldId id="411" r:id="rId31"/>
    <p:sldId id="425" r:id="rId32"/>
    <p:sldId id="394" r:id="rId33"/>
    <p:sldId id="42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94682"/>
  </p:normalViewPr>
  <p:slideViewPr>
    <p:cSldViewPr snapToGrid="0" snapToObjects="1">
      <p:cViewPr varScale="1">
        <p:scale>
          <a:sx n="119" d="100"/>
          <a:sy n="119" d="100"/>
        </p:scale>
        <p:origin x="-132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2/2/17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2/2/17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22</a:t>
            </a:fld>
            <a:endParaRPr lang="es-ES"/>
          </a:p>
        </p:txBody>
      </p:sp>
    </p:spTree>
    <p:extLst>
      <p:ext uri="{BB962C8B-B14F-4D97-AF65-F5344CB8AC3E}">
        <p14:creationId xmlns:p14="http://schemas.microsoft.com/office/powerpoint/2010/main" val="3105239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31</a:t>
            </a:fld>
            <a:endParaRPr lang="es-ES"/>
          </a:p>
        </p:txBody>
      </p:sp>
    </p:spTree>
    <p:extLst>
      <p:ext uri="{BB962C8B-B14F-4D97-AF65-F5344CB8AC3E}">
        <p14:creationId xmlns:p14="http://schemas.microsoft.com/office/powerpoint/2010/main" val="2980725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599515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55328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170958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imágenes prediseñadas 2"/>
          <p:cNvSpPr>
            <a:spLocks noGrp="1"/>
          </p:cNvSpPr>
          <p:nvPr>
            <p:ph type="clipArt" sz="half" idx="1"/>
          </p:nvPr>
        </p:nvSpPr>
        <p:spPr>
          <a:xfrm>
            <a:off x="457200" y="1600200"/>
            <a:ext cx="4038600" cy="4525963"/>
          </a:xfrm>
        </p:spPr>
        <p:txBody>
          <a:bodyPr/>
          <a:lstStyle/>
          <a:p>
            <a:endParaRPr lang="es-ES"/>
          </a:p>
        </p:txBody>
      </p:sp>
      <p:sp>
        <p:nvSpPr>
          <p:cNvPr id="4" name="Marcador de texto 3"/>
          <p:cNvSpPr>
            <a:spLocks noGrp="1"/>
          </p:cNvSpPr>
          <p:nvPr>
            <p:ph type="body" sz="half" idx="2"/>
          </p:nvPr>
        </p:nvSpPr>
        <p:spPr>
          <a:xfrm>
            <a:off x="4648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7FAE0264-4582-A748-97D8-37D5D7B778D7}"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392151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457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imágenes prediseñadas 3"/>
          <p:cNvSpPr>
            <a:spLocks noGrp="1"/>
          </p:cNvSpPr>
          <p:nvPr>
            <p:ph type="clipArt" sz="half" idx="2"/>
          </p:nvPr>
        </p:nvSpPr>
        <p:spPr>
          <a:xfrm>
            <a:off x="4648200" y="1600200"/>
            <a:ext cx="4038600" cy="4525963"/>
          </a:xfrm>
        </p:spPr>
        <p:txBody>
          <a:bodyPr/>
          <a:lstStyle/>
          <a:p>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06D567BF-BACE-554F-BE92-302CC27186CC}"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25192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99287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424421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jueves, 2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487451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jueves, 2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251934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jueves, 2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210105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jueves, 2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9536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jueves, 2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04389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jueves, 2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49680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jueves, 2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918104418"/>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 id="2147483990" r:id="rId1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9304296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Une description da la période</a:t>
            </a:r>
            <a:br>
              <a:rPr lang="fr-FR" dirty="0" smtClean="0">
                <a:solidFill>
                  <a:srgbClr val="FFFFFF"/>
                </a:solidFill>
              </a:rPr>
            </a:br>
            <a:r>
              <a:rPr lang="fr-FR" dirty="0" smtClean="0">
                <a:solidFill>
                  <a:srgbClr val="FFFFFF"/>
                </a:solidFill>
              </a:rPr>
              <a:t> du millénium</a:t>
            </a:r>
            <a:endParaRPr lang="fr-FR" dirty="0">
              <a:solidFill>
                <a:srgbClr val="FFFFFF"/>
              </a:solidFill>
            </a:endParaRPr>
          </a:p>
        </p:txBody>
      </p:sp>
      <p:sp>
        <p:nvSpPr>
          <p:cNvPr id="3" name="Marcador de contenido 2"/>
          <p:cNvSpPr>
            <a:spLocks noGrp="1"/>
          </p:cNvSpPr>
          <p:nvPr>
            <p:ph idx="1"/>
          </p:nvPr>
        </p:nvSpPr>
        <p:spPr>
          <a:xfrm>
            <a:off x="457200" y="1793485"/>
            <a:ext cx="8229600" cy="3866868"/>
          </a:xfrm>
        </p:spPr>
        <p:txBody>
          <a:bodyPr>
            <a:normAutofit/>
          </a:bodyPr>
          <a:lstStyle/>
          <a:p>
            <a:pPr marL="0" indent="0" algn="just">
              <a:buNone/>
            </a:pPr>
            <a:r>
              <a:rPr lang="fr-FR" sz="2400" dirty="0" smtClean="0">
                <a:solidFill>
                  <a:srgbClr val="FFFFFF"/>
                </a:solidFill>
              </a:rPr>
              <a:t>« Je regarde la terre, et voici, elle est informe et vide; les cieux, et leur lumière a disparu. Je regarde les montagnes, et voici, elles sont ébranlées; et toutes les collines chancellent. Je regarde, et voici, il n'y a point d'homme; et tous les oiseaux des cieux ont pris la fuite. Je regarde, et voici, le Carmel est un désert; et toutes ses villes sont détruites, devant l'Éternel, Devant son ardente colère. Car ainsi parle l'Éternel: Tout le pays sera dévasté; mais je ne ferai pas une entière destruction. » </a:t>
            </a:r>
          </a:p>
          <a:p>
            <a:pPr marL="0" indent="0" algn="just">
              <a:buNone/>
            </a:pPr>
            <a:r>
              <a:rPr lang="fr-FR" sz="2400" dirty="0" smtClean="0">
                <a:solidFill>
                  <a:srgbClr val="FFFFFF"/>
                </a:solidFill>
              </a:rPr>
              <a:t>(Jérémie 4.23-27)</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526279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fr-FR" dirty="0" smtClean="0">
                <a:solidFill>
                  <a:srgbClr val="FFFFFF"/>
                </a:solidFill>
              </a:rPr>
              <a:t>La fin du millénium</a:t>
            </a:r>
            <a:endParaRPr lang="fr-FR" dirty="0">
              <a:solidFill>
                <a:srgbClr val="FFFFFF"/>
              </a:solidFill>
            </a:endParaRPr>
          </a:p>
        </p:txBody>
      </p:sp>
      <p:sp>
        <p:nvSpPr>
          <p:cNvPr id="16387" name="Rectangle 3"/>
          <p:cNvSpPr>
            <a:spLocks noGrp="1" noChangeArrowheads="1"/>
          </p:cNvSpPr>
          <p:nvPr>
            <p:ph sz="half" idx="2"/>
          </p:nvPr>
        </p:nvSpPr>
        <p:spPr>
          <a:xfrm>
            <a:off x="662634" y="1600200"/>
            <a:ext cx="8024166" cy="4525963"/>
          </a:xfrm>
        </p:spPr>
        <p:txBody>
          <a:bodyPr>
            <a:noAutofit/>
          </a:bodyPr>
          <a:lstStyle/>
          <a:p>
            <a:pPr marL="533400" indent="-533400">
              <a:lnSpc>
                <a:spcPct val="80000"/>
              </a:lnSpc>
            </a:pPr>
            <a:r>
              <a:rPr lang="fr-FR" sz="2400" dirty="0" smtClean="0">
                <a:solidFill>
                  <a:srgbClr val="FFFFFF"/>
                </a:solidFill>
              </a:rPr>
              <a:t>Les ennemis de Dieu ressuscitent (Apocalypse 20.5).</a:t>
            </a:r>
          </a:p>
          <a:p>
            <a:pPr marL="533400" indent="-533400">
              <a:lnSpc>
                <a:spcPct val="80000"/>
              </a:lnSpc>
            </a:pPr>
            <a:r>
              <a:rPr lang="fr-FR" sz="2400" dirty="0" smtClean="0">
                <a:solidFill>
                  <a:srgbClr val="FFFFFF"/>
                </a:solidFill>
              </a:rPr>
              <a:t>La nouvelle Jérusalem descend avec Jésus et les rachetés (Apocalypse 21.2).</a:t>
            </a:r>
          </a:p>
          <a:p>
            <a:pPr marL="533400" indent="-533400">
              <a:lnSpc>
                <a:spcPct val="80000"/>
              </a:lnSpc>
            </a:pPr>
            <a:r>
              <a:rPr lang="fr-FR" sz="2400" dirty="0" smtClean="0">
                <a:solidFill>
                  <a:srgbClr val="FFFFFF"/>
                </a:solidFill>
              </a:rPr>
              <a:t>Satan est libéré de sa prison (Apocalypse 20.8)</a:t>
            </a:r>
          </a:p>
          <a:p>
            <a:pPr marL="533400" indent="-533400">
              <a:lnSpc>
                <a:spcPct val="80000"/>
              </a:lnSpc>
            </a:pPr>
            <a:r>
              <a:rPr lang="fr-FR" sz="2400" dirty="0" smtClean="0">
                <a:solidFill>
                  <a:srgbClr val="FFFFFF"/>
                </a:solidFill>
              </a:rPr>
              <a:t>La Nouvelle Jérusalem est attaquée (Apocalypse 20.8, 9).</a:t>
            </a:r>
          </a:p>
          <a:p>
            <a:pPr marL="533400" indent="-533400">
              <a:lnSpc>
                <a:spcPct val="80000"/>
              </a:lnSpc>
            </a:pPr>
            <a:r>
              <a:rPr lang="fr-FR" sz="2400" dirty="0" smtClean="0">
                <a:solidFill>
                  <a:srgbClr val="FFFFFF"/>
                </a:solidFill>
              </a:rPr>
              <a:t>Le jugement a lieu (Luc 13.28 ; Romains 14.10)</a:t>
            </a:r>
          </a:p>
          <a:p>
            <a:pPr marL="533400" indent="-533400">
              <a:lnSpc>
                <a:spcPct val="80000"/>
              </a:lnSpc>
            </a:pPr>
            <a:r>
              <a:rPr lang="fr-FR" sz="2400" dirty="0" smtClean="0">
                <a:solidFill>
                  <a:srgbClr val="FFFFFF"/>
                </a:solidFill>
              </a:rPr>
              <a:t>Satan et les ennemis de Dieu sont détruits </a:t>
            </a:r>
          </a:p>
          <a:p>
            <a:pPr marL="0" indent="0">
              <a:lnSpc>
                <a:spcPct val="80000"/>
              </a:lnSpc>
              <a:buNone/>
            </a:pPr>
            <a:r>
              <a:rPr lang="fr-FR" sz="2400" dirty="0" smtClean="0">
                <a:solidFill>
                  <a:srgbClr val="FFFFFF"/>
                </a:solidFill>
              </a:rPr>
              <a:t>        (Apocalypse 20.9, 20 ; 20.10, 15 ; 2 Pierre 3.7 ; </a:t>
            </a:r>
          </a:p>
          <a:p>
            <a:pPr marL="0" indent="0">
              <a:lnSpc>
                <a:spcPct val="80000"/>
              </a:lnSpc>
              <a:buNone/>
            </a:pPr>
            <a:r>
              <a:rPr lang="fr-FR" sz="2400" dirty="0" smtClean="0">
                <a:solidFill>
                  <a:srgbClr val="FFFFFF"/>
                </a:solidFill>
              </a:rPr>
              <a:t>        Ésaïe 34.8 ; 28.21).</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68925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0" name="Rectangle 2"/>
          <p:cNvSpPr>
            <a:spLocks noGrp="1" noChangeArrowheads="1"/>
          </p:cNvSpPr>
          <p:nvPr>
            <p:ph type="title"/>
          </p:nvPr>
        </p:nvSpPr>
        <p:spPr>
          <a:xfrm>
            <a:off x="828292" y="274638"/>
            <a:ext cx="7858508" cy="1143000"/>
          </a:xfrm>
        </p:spPr>
        <p:txBody>
          <a:bodyPr/>
          <a:lstStyle/>
          <a:p>
            <a:pPr algn="l"/>
            <a:r>
              <a:rPr lang="fr-FR" dirty="0" smtClean="0">
                <a:solidFill>
                  <a:srgbClr val="FFFFFF"/>
                </a:solidFill>
              </a:rPr>
              <a:t>La première résurrection</a:t>
            </a:r>
            <a:endParaRPr lang="fr-FR" dirty="0">
              <a:solidFill>
                <a:srgbClr val="FFFFFF"/>
              </a:solidFill>
            </a:endParaRPr>
          </a:p>
        </p:txBody>
      </p:sp>
      <p:sp>
        <p:nvSpPr>
          <p:cNvPr id="17411" name="Rectangle 3"/>
          <p:cNvSpPr>
            <a:spLocks noGrp="1" noChangeArrowheads="1"/>
          </p:cNvSpPr>
          <p:nvPr>
            <p:ph type="body" sz="half" idx="2"/>
          </p:nvPr>
        </p:nvSpPr>
        <p:spPr>
          <a:xfrm>
            <a:off x="414143" y="1844675"/>
            <a:ext cx="6223326" cy="4421188"/>
          </a:xfrm>
        </p:spPr>
        <p:txBody>
          <a:bodyPr>
            <a:normAutofit/>
          </a:bodyPr>
          <a:lstStyle/>
          <a:p>
            <a:pPr marL="533400" indent="-533400">
              <a:lnSpc>
                <a:spcPct val="90000"/>
              </a:lnSpc>
            </a:pPr>
            <a:r>
              <a:rPr lang="fr-FR" sz="2400" dirty="0" smtClean="0">
                <a:solidFill>
                  <a:srgbClr val="FFFFFF"/>
                </a:solidFill>
              </a:rPr>
              <a:t>Seulement ceux qui sont morts dans le Christ participent à cette résurrection. </a:t>
            </a:r>
          </a:p>
          <a:p>
            <a:pPr marL="533400" indent="-533400">
              <a:lnSpc>
                <a:spcPct val="90000"/>
              </a:lnSpc>
            </a:pPr>
            <a:r>
              <a:rPr lang="fr-FR" sz="2400" dirty="0" smtClean="0">
                <a:solidFill>
                  <a:srgbClr val="FFFFFF"/>
                </a:solidFill>
              </a:rPr>
              <a:t>A lieu à la venue du Christ. </a:t>
            </a:r>
          </a:p>
          <a:p>
            <a:pPr marL="533400" indent="-533400">
              <a:lnSpc>
                <a:spcPct val="90000"/>
              </a:lnSpc>
            </a:pPr>
            <a:r>
              <a:rPr lang="fr-FR" sz="2400" dirty="0" smtClean="0">
                <a:solidFill>
                  <a:srgbClr val="FFFFFF"/>
                </a:solidFill>
              </a:rPr>
              <a:t>Les ressuscités sont transformés et amenés au ciel. </a:t>
            </a:r>
          </a:p>
          <a:p>
            <a:pPr marL="533400" indent="-533400">
              <a:lnSpc>
                <a:spcPct val="90000"/>
              </a:lnSpc>
            </a:pPr>
            <a:r>
              <a:rPr lang="fr-FR" sz="2400" dirty="0" smtClean="0">
                <a:solidFill>
                  <a:srgbClr val="FFFFFF"/>
                </a:solidFill>
              </a:rPr>
              <a:t>Il n'y a plus de mort. </a:t>
            </a:r>
          </a:p>
          <a:p>
            <a:pPr marL="533400" indent="-533400">
              <a:lnSpc>
                <a:spcPct val="90000"/>
              </a:lnSpc>
            </a:pPr>
            <a:r>
              <a:rPr lang="fr-FR" sz="2400" dirty="0" smtClean="0">
                <a:solidFill>
                  <a:srgbClr val="FFFFFF"/>
                </a:solidFill>
              </a:rPr>
              <a:t>Ils reçoivent l'immortalité.</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41474785"/>
      </p:ext>
    </p:extLst>
  </p:cSld>
  <p:clrMapOvr>
    <a:masterClrMapping/>
  </p:clrMapOvr>
  <p:transition xmlns:p14="http://schemas.microsoft.com/office/powerpoint/2010/main">
    <p:split orient="vert" dir="in"/>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434" name="Rectangle 2"/>
          <p:cNvSpPr>
            <a:spLocks noGrp="1" noChangeArrowheads="1"/>
          </p:cNvSpPr>
          <p:nvPr>
            <p:ph type="title"/>
          </p:nvPr>
        </p:nvSpPr>
        <p:spPr/>
        <p:txBody>
          <a:bodyPr/>
          <a:lstStyle/>
          <a:p>
            <a:r>
              <a:rPr lang="fr-FR" dirty="0" smtClean="0">
                <a:solidFill>
                  <a:srgbClr val="FFFFFF"/>
                </a:solidFill>
              </a:rPr>
              <a:t>La seconde résurrection</a:t>
            </a:r>
            <a:endParaRPr lang="fr-FR" dirty="0">
              <a:solidFill>
                <a:srgbClr val="FFFFFF"/>
              </a:solidFill>
            </a:endParaRPr>
          </a:p>
        </p:txBody>
      </p:sp>
      <p:sp>
        <p:nvSpPr>
          <p:cNvPr id="18435" name="Rectangle 3"/>
          <p:cNvSpPr>
            <a:spLocks noGrp="1" noChangeArrowheads="1"/>
          </p:cNvSpPr>
          <p:nvPr>
            <p:ph type="body" sz="half" idx="1"/>
          </p:nvPr>
        </p:nvSpPr>
        <p:spPr>
          <a:xfrm>
            <a:off x="457199" y="1600200"/>
            <a:ext cx="8474551" cy="4525963"/>
          </a:xfrm>
        </p:spPr>
        <p:txBody>
          <a:bodyPr>
            <a:normAutofit/>
          </a:bodyPr>
          <a:lstStyle/>
          <a:p>
            <a:pPr marL="533400" indent="-533400">
              <a:lnSpc>
                <a:spcPct val="90000"/>
              </a:lnSpc>
            </a:pPr>
            <a:r>
              <a:rPr lang="fr-FR" sz="2400" dirty="0" smtClean="0">
                <a:solidFill>
                  <a:srgbClr val="FFFFFF"/>
                </a:solidFill>
              </a:rPr>
              <a:t>Tous ceux qui sont perdus participent. </a:t>
            </a:r>
          </a:p>
          <a:p>
            <a:pPr marL="533400" indent="-533400">
              <a:lnSpc>
                <a:spcPct val="90000"/>
              </a:lnSpc>
            </a:pPr>
            <a:r>
              <a:rPr lang="fr-FR" sz="2400" dirty="0" smtClean="0">
                <a:solidFill>
                  <a:srgbClr val="FFFFFF"/>
                </a:solidFill>
              </a:rPr>
              <a:t>A lieu à la fin du millénium. </a:t>
            </a:r>
          </a:p>
          <a:p>
            <a:pPr marL="533400" indent="-533400">
              <a:lnSpc>
                <a:spcPct val="90000"/>
              </a:lnSpc>
            </a:pPr>
            <a:r>
              <a:rPr lang="fr-FR" sz="2400" dirty="0" smtClean="0">
                <a:solidFill>
                  <a:srgbClr val="FFFFFF"/>
                </a:solidFill>
              </a:rPr>
              <a:t>Les perdus sont ressuscités afin d'être jugés par Dieu. </a:t>
            </a:r>
          </a:p>
          <a:p>
            <a:pPr marL="533400" indent="-533400">
              <a:lnSpc>
                <a:spcPct val="90000"/>
              </a:lnSpc>
            </a:pPr>
            <a:r>
              <a:rPr lang="fr-FR" sz="2400" dirty="0" smtClean="0">
                <a:solidFill>
                  <a:srgbClr val="FFFFFF"/>
                </a:solidFill>
              </a:rPr>
              <a:t>Ils sont condamnés à la mort éternelle. </a:t>
            </a:r>
          </a:p>
          <a:p>
            <a:pPr marL="533400" indent="-533400">
              <a:lnSpc>
                <a:spcPct val="90000"/>
              </a:lnSpc>
            </a:pPr>
            <a:r>
              <a:rPr lang="fr-FR" sz="2400" dirty="0" smtClean="0">
                <a:solidFill>
                  <a:srgbClr val="FFFFFF"/>
                </a:solidFill>
              </a:rPr>
              <a:t>Ils sont détruits.</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204988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5562" y="4103176"/>
            <a:ext cx="8503798" cy="1362075"/>
          </a:xfrm>
        </p:spPr>
        <p:txBody>
          <a:bodyPr>
            <a:noAutofit/>
          </a:bodyPr>
          <a:lstStyle/>
          <a:p>
            <a:r>
              <a:rPr lang="en-US" sz="4800" dirty="0">
                <a:solidFill>
                  <a:srgbClr val="FFFFFF"/>
                </a:solidFill>
              </a:rPr>
              <a:t>LA PROMESSE D'UNE </a:t>
            </a:r>
            <a:r>
              <a:rPr lang="en-US" sz="4800" dirty="0" smtClean="0">
                <a:solidFill>
                  <a:srgbClr val="FFFFFF"/>
                </a:solidFill>
              </a:rPr>
              <a:t/>
            </a:r>
            <a:br>
              <a:rPr lang="en-US" sz="4800" dirty="0" smtClean="0">
                <a:solidFill>
                  <a:srgbClr val="FFFFFF"/>
                </a:solidFill>
              </a:rPr>
            </a:br>
            <a:r>
              <a:rPr lang="en-US" sz="4800" dirty="0" smtClean="0">
                <a:solidFill>
                  <a:srgbClr val="FFFFFF"/>
                </a:solidFill>
              </a:rPr>
              <a:t>NOUVELLE </a:t>
            </a:r>
            <a:r>
              <a:rPr lang="en-US" sz="4800" dirty="0">
                <a:solidFill>
                  <a:srgbClr val="FFFFFF"/>
                </a:solidFill>
              </a:rPr>
              <a:t>TERRE</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Un lieu préparé pour nous</a:t>
            </a:r>
            <a:endParaRPr lang="fr-FR"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fr-FR" sz="2400" dirty="0" smtClean="0">
                <a:solidFill>
                  <a:srgbClr val="FFFFFF"/>
                </a:solidFill>
                <a:ea typeface="Arial" charset="0"/>
                <a:cs typeface="Calibri"/>
              </a:rPr>
              <a:t>« Que votre </a:t>
            </a:r>
            <a:r>
              <a:rPr lang="fr-FR" sz="2400" dirty="0" err="1" smtClean="0">
                <a:solidFill>
                  <a:srgbClr val="FFFFFF"/>
                </a:solidFill>
                <a:ea typeface="Arial" charset="0"/>
                <a:cs typeface="Calibri"/>
              </a:rPr>
              <a:t>coeur</a:t>
            </a:r>
            <a:r>
              <a:rPr lang="fr-FR" sz="2400" dirty="0" smtClean="0">
                <a:solidFill>
                  <a:srgbClr val="FFFFFF"/>
                </a:solidFill>
                <a:ea typeface="Arial" charset="0"/>
                <a:cs typeface="Calibri"/>
              </a:rPr>
              <a:t> ne se trouble point. Croyez en Dieu, et croyez en moi. Il y a plusieurs demeures dans la maison de mon Père. Si cela n'était pas, je vous l'aurais dit. Je vais vous préparer une place. Et, lorsque je m'en serai allé, et que je vous aurai préparé une place, je reviendrai, et je vous prendrai avec moi, afin que là où je suis vous y soyez aussi. » (Jean 14.1-3)</a:t>
            </a:r>
            <a:endParaRPr lang="fr-FR" sz="2400" dirty="0" smtClean="0">
              <a:solidFill>
                <a:srgbClr val="FFFFFF"/>
              </a:solidFill>
              <a:latin typeface="Calibri"/>
              <a:ea typeface="Arial" charset="0"/>
              <a:cs typeface="Calibri"/>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Nous serons avec lui</a:t>
            </a:r>
            <a:endParaRPr lang="fr-FR"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fr-FR" sz="2400" dirty="0" smtClean="0">
                <a:solidFill>
                  <a:srgbClr val="FFFFFF"/>
                </a:solidFill>
              </a:rPr>
              <a:t>« Car le Seigneur lui-même, à un signal donné, à la voix d'un archange, et au son de la trompette de Dieu, descendra du ciel, et les morts en Christ ressusciteront premièrement. Ensuite, nous les vivants, qui seront restés, nous serons tous ensemble enlevés avec eux sur des nuées, à la rencontre du Seigneur dans les airs, et ainsi nous serons toujours avec le Seigneur. »</a:t>
            </a:r>
          </a:p>
          <a:p>
            <a:pPr marL="0" indent="0" algn="just">
              <a:buNone/>
            </a:pPr>
            <a:r>
              <a:rPr lang="fr-FR" sz="2400" dirty="0" smtClean="0">
                <a:solidFill>
                  <a:srgbClr val="FFFFFF"/>
                </a:solidFill>
              </a:rPr>
              <a:t>(1 Thessaloniciens 4.16, 17)</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06811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Une réalité au delà de l'imagination</a:t>
            </a:r>
            <a:endParaRPr lang="fr-FR" dirty="0">
              <a:solidFill>
                <a:srgbClr val="FFFFFF"/>
              </a:solidFill>
            </a:endParaRPr>
          </a:p>
        </p:txBody>
      </p:sp>
      <p:sp>
        <p:nvSpPr>
          <p:cNvPr id="4" name="Marcador de contenido 3"/>
          <p:cNvSpPr>
            <a:spLocks noGrp="1"/>
          </p:cNvSpPr>
          <p:nvPr>
            <p:ph sz="half" idx="2"/>
          </p:nvPr>
        </p:nvSpPr>
        <p:spPr>
          <a:xfrm>
            <a:off x="621219" y="1600201"/>
            <a:ext cx="8065581" cy="1892652"/>
          </a:xfrm>
        </p:spPr>
        <p:txBody>
          <a:bodyPr>
            <a:normAutofit/>
          </a:bodyPr>
          <a:lstStyle/>
          <a:p>
            <a:r>
              <a:rPr lang="fr-FR" sz="2400" dirty="0" smtClean="0">
                <a:solidFill>
                  <a:srgbClr val="FFFFFF"/>
                </a:solidFill>
              </a:rPr>
              <a:t>« Mais, comme il est écrit, ce sont des choses que l'</a:t>
            </a:r>
            <a:r>
              <a:rPr lang="fr-FR" sz="2400" dirty="0" err="1" smtClean="0">
                <a:solidFill>
                  <a:srgbClr val="FFFFFF"/>
                </a:solidFill>
              </a:rPr>
              <a:t>oeil</a:t>
            </a:r>
            <a:r>
              <a:rPr lang="fr-FR" sz="2400" dirty="0" smtClean="0">
                <a:solidFill>
                  <a:srgbClr val="FFFFFF"/>
                </a:solidFill>
              </a:rPr>
              <a:t> n'a point vues, que l'oreille n'a point entendues, et qui ne sont point montées au </a:t>
            </a:r>
            <a:r>
              <a:rPr lang="fr-FR" sz="2400" dirty="0" err="1" smtClean="0">
                <a:solidFill>
                  <a:srgbClr val="FFFFFF"/>
                </a:solidFill>
              </a:rPr>
              <a:t>coeur</a:t>
            </a:r>
            <a:r>
              <a:rPr lang="fr-FR" sz="2400" dirty="0" smtClean="0">
                <a:solidFill>
                  <a:srgbClr val="FFFFFF"/>
                </a:solidFill>
              </a:rPr>
              <a:t> de l'homme, des choses que Dieu a préparées pour ceux qui l'aiment. » (1 Corinthiens 2.9)</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56601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146" name="Rectangle 2"/>
          <p:cNvSpPr>
            <a:spLocks noGrp="1" noRot="1" noChangeArrowheads="1"/>
          </p:cNvSpPr>
          <p:nvPr>
            <p:ph type="title"/>
          </p:nvPr>
        </p:nvSpPr>
        <p:spPr/>
        <p:txBody>
          <a:bodyPr/>
          <a:lstStyle/>
          <a:p>
            <a:r>
              <a:rPr lang="fr-FR" dirty="0" smtClean="0">
                <a:solidFill>
                  <a:srgbClr val="FFFFFF"/>
                </a:solidFill>
              </a:rPr>
              <a:t>Une société juste</a:t>
            </a:r>
            <a:endParaRPr lang="fr-FR" dirty="0">
              <a:solidFill>
                <a:srgbClr val="FFFFFF"/>
              </a:solidFill>
            </a:endParaRPr>
          </a:p>
        </p:txBody>
      </p:sp>
      <p:sp>
        <p:nvSpPr>
          <p:cNvPr id="6147" name="Rectangle 3"/>
          <p:cNvSpPr>
            <a:spLocks noGrp="1" noChangeArrowheads="1"/>
          </p:cNvSpPr>
          <p:nvPr>
            <p:ph sz="half" idx="1"/>
          </p:nvPr>
        </p:nvSpPr>
        <p:spPr>
          <a:xfrm>
            <a:off x="263929" y="1517364"/>
            <a:ext cx="8229601" cy="2417271"/>
          </a:xfrm>
        </p:spPr>
        <p:txBody>
          <a:bodyPr>
            <a:normAutofit/>
          </a:bodyPr>
          <a:lstStyle/>
          <a:p>
            <a:pPr algn="just"/>
            <a:r>
              <a:rPr lang="fr-FR" sz="2400" dirty="0" smtClean="0">
                <a:solidFill>
                  <a:srgbClr val="FFFFFF"/>
                </a:solidFill>
              </a:rPr>
              <a:t>« Ils bâtiront des maisons et les habiteront; Ils planteront des vignes et en mangeront le fruit. Ils ne bâtiront pas des maisons pour qu'un autre les habite, Ils ne planteront pas des vignes pour qu'un autre en mange le fruit; car les jours de mon peuple seront comme les jours des arbres, et mes élus jouiront de l'</a:t>
            </a:r>
            <a:r>
              <a:rPr lang="fr-FR" sz="2400" dirty="0" err="1" smtClean="0">
                <a:solidFill>
                  <a:srgbClr val="FFFFFF"/>
                </a:solidFill>
              </a:rPr>
              <a:t>oeuvre</a:t>
            </a:r>
            <a:r>
              <a:rPr lang="fr-FR" sz="2400" dirty="0" smtClean="0">
                <a:solidFill>
                  <a:srgbClr val="FFFFFF"/>
                </a:solidFill>
              </a:rPr>
              <a:t> de leurs mains. » (Ésaïe 65.21, 22)</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399025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170" name="Rectangle 2"/>
          <p:cNvSpPr>
            <a:spLocks noGrp="1" noRot="1" noChangeArrowheads="1"/>
          </p:cNvSpPr>
          <p:nvPr>
            <p:ph type="title"/>
          </p:nvPr>
        </p:nvSpPr>
        <p:spPr/>
        <p:txBody>
          <a:bodyPr>
            <a:normAutofit fontScale="90000"/>
          </a:bodyPr>
          <a:lstStyle/>
          <a:p>
            <a:r>
              <a:rPr lang="fr-FR" dirty="0" smtClean="0">
                <a:solidFill>
                  <a:srgbClr val="FFFFFF"/>
                </a:solidFill>
              </a:rPr>
              <a:t>Il n'y aura plus de destruction ou</a:t>
            </a:r>
            <a:br>
              <a:rPr lang="fr-FR" dirty="0" smtClean="0">
                <a:solidFill>
                  <a:srgbClr val="FFFFFF"/>
                </a:solidFill>
              </a:rPr>
            </a:br>
            <a:r>
              <a:rPr lang="fr-FR" dirty="0" smtClean="0">
                <a:solidFill>
                  <a:srgbClr val="FFFFFF"/>
                </a:solidFill>
              </a:rPr>
              <a:t> de dommages</a:t>
            </a:r>
            <a:endParaRPr lang="fr-FR" dirty="0">
              <a:solidFill>
                <a:srgbClr val="FFFFFF"/>
              </a:solidFill>
            </a:endParaRPr>
          </a:p>
        </p:txBody>
      </p:sp>
      <p:sp>
        <p:nvSpPr>
          <p:cNvPr id="7171" name="Rectangle 3"/>
          <p:cNvSpPr>
            <a:spLocks noGrp="1" noChangeArrowheads="1"/>
          </p:cNvSpPr>
          <p:nvPr>
            <p:ph sz="half" idx="2"/>
          </p:nvPr>
        </p:nvSpPr>
        <p:spPr>
          <a:xfrm>
            <a:off x="466610" y="1600201"/>
            <a:ext cx="8093191" cy="2306824"/>
          </a:xfrm>
        </p:spPr>
        <p:txBody>
          <a:bodyPr>
            <a:normAutofit/>
          </a:bodyPr>
          <a:lstStyle/>
          <a:p>
            <a:pPr algn="just"/>
            <a:r>
              <a:rPr lang="fr-FR" sz="2400" dirty="0" smtClean="0">
                <a:solidFill>
                  <a:srgbClr val="FFFFFF"/>
                </a:solidFill>
              </a:rPr>
              <a:t>« Le loup et l'agneau paîtront ensemble, le lion, comme le </a:t>
            </a:r>
            <a:r>
              <a:rPr lang="fr-FR" sz="2400" dirty="0" err="1" smtClean="0">
                <a:solidFill>
                  <a:srgbClr val="FFFFFF"/>
                </a:solidFill>
              </a:rPr>
              <a:t>boeuf</a:t>
            </a:r>
            <a:r>
              <a:rPr lang="fr-FR" sz="2400" dirty="0" smtClean="0">
                <a:solidFill>
                  <a:srgbClr val="FFFFFF"/>
                </a:solidFill>
              </a:rPr>
              <a:t>, mangera de la paille, et le serpent aura la poussière pour nourriture. Il ne se fera ni tort ni dommage sur toute ma montagne sainte, dit l'Éternel. » (Ésaïe 65.25)</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04964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a:solidFill>
                  <a:schemeClr val="bg1"/>
                </a:solidFill>
              </a:rPr>
              <a:t>Y AURA-T-IL UNE </a:t>
            </a:r>
            <a:r>
              <a:rPr lang="en-US" sz="4800" dirty="0" smtClean="0">
                <a:solidFill>
                  <a:schemeClr val="bg1"/>
                </a:solidFill>
              </a:rPr>
              <a:t/>
            </a:r>
            <a:br>
              <a:rPr lang="en-US" sz="4800" dirty="0" smtClean="0">
                <a:solidFill>
                  <a:schemeClr val="bg1"/>
                </a:solidFill>
              </a:rPr>
            </a:br>
            <a:r>
              <a:rPr lang="en-US" sz="4800" dirty="0" smtClean="0">
                <a:solidFill>
                  <a:schemeClr val="bg1"/>
                </a:solidFill>
              </a:rPr>
              <a:t>NOUVELLE </a:t>
            </a:r>
            <a:r>
              <a:rPr lang="en-US" sz="4800" dirty="0">
                <a:solidFill>
                  <a:schemeClr val="bg1"/>
                </a:solidFill>
              </a:rPr>
              <a:t>TERRE ?</a:t>
            </a:r>
          </a:p>
        </p:txBody>
      </p:sp>
      <p:sp>
        <p:nvSpPr>
          <p:cNvPr id="3" name="Subtítulo 2"/>
          <p:cNvSpPr>
            <a:spLocks noGrp="1"/>
          </p:cNvSpPr>
          <p:nvPr>
            <p:ph type="subTitle" idx="1"/>
          </p:nvPr>
        </p:nvSpPr>
        <p:spPr>
          <a:xfrm>
            <a:off x="5063886" y="3886200"/>
            <a:ext cx="4354703" cy="943212"/>
          </a:xfrm>
        </p:spPr>
        <p:txBody>
          <a:bodyPr/>
          <a:lstStyle/>
          <a:p>
            <a:pPr algn="l"/>
            <a:r>
              <a:rPr lang="en-US" dirty="0" err="1">
                <a:solidFill>
                  <a:srgbClr val="FFFFFF"/>
                </a:solidFill>
              </a:rPr>
              <a:t>Sujet</a:t>
            </a:r>
            <a:r>
              <a:rPr lang="en-US" dirty="0">
                <a:solidFill>
                  <a:srgbClr val="FFFFFF"/>
                </a:solidFill>
              </a:rPr>
              <a:t> 12</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8856345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Il n'y aura plus ni mort, ni douleur, </a:t>
            </a:r>
            <a:br>
              <a:rPr lang="fr-FR" dirty="0" smtClean="0">
                <a:solidFill>
                  <a:srgbClr val="FFFFFF"/>
                </a:solidFill>
              </a:rPr>
            </a:br>
            <a:r>
              <a:rPr lang="fr-FR" dirty="0" smtClean="0">
                <a:solidFill>
                  <a:srgbClr val="FFFFFF"/>
                </a:solidFill>
              </a:rPr>
              <a:t>ni larmes</a:t>
            </a:r>
            <a:endParaRPr lang="fr-FR" dirty="0">
              <a:solidFill>
                <a:srgbClr val="FFFFFF"/>
              </a:solidFill>
            </a:endParaRPr>
          </a:p>
        </p:txBody>
      </p:sp>
      <p:sp>
        <p:nvSpPr>
          <p:cNvPr id="4" name="Marcador de contenido 3"/>
          <p:cNvSpPr>
            <a:spLocks noGrp="1"/>
          </p:cNvSpPr>
          <p:nvPr>
            <p:ph sz="half" idx="2"/>
          </p:nvPr>
        </p:nvSpPr>
        <p:spPr>
          <a:xfrm>
            <a:off x="3437408" y="1669230"/>
            <a:ext cx="5093997" cy="2997111"/>
          </a:xfrm>
        </p:spPr>
        <p:txBody>
          <a:bodyPr>
            <a:normAutofit/>
          </a:bodyPr>
          <a:lstStyle/>
          <a:p>
            <a:pPr algn="just"/>
            <a:r>
              <a:rPr lang="fr-FR" sz="2400" dirty="0" smtClean="0">
                <a:solidFill>
                  <a:srgbClr val="FFFFFF"/>
                </a:solidFill>
              </a:rPr>
              <a:t>« Il essuiera toute larme de leurs yeux, et la mort ne sera plus, et il n'y aura plus ni deuil, ni cri, ni douleur, car les premières choses ont disparu. » (Apocalypse 21.4)</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27716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Il n'y aura plus de péché ni de mal</a:t>
            </a:r>
            <a:endParaRPr lang="fr-FR" dirty="0">
              <a:solidFill>
                <a:srgbClr val="FFFFFF"/>
              </a:solidFill>
            </a:endParaRPr>
          </a:p>
        </p:txBody>
      </p:sp>
      <p:sp>
        <p:nvSpPr>
          <p:cNvPr id="4" name="Marcador de contenido 3"/>
          <p:cNvSpPr>
            <a:spLocks noGrp="1"/>
          </p:cNvSpPr>
          <p:nvPr>
            <p:ph sz="half" idx="2"/>
          </p:nvPr>
        </p:nvSpPr>
        <p:spPr>
          <a:xfrm>
            <a:off x="496974" y="1600201"/>
            <a:ext cx="8106996" cy="1878846"/>
          </a:xfrm>
        </p:spPr>
        <p:txBody>
          <a:bodyPr>
            <a:normAutofit/>
          </a:bodyPr>
          <a:lstStyle/>
          <a:p>
            <a:pPr algn="just"/>
            <a:r>
              <a:rPr lang="fr-FR" sz="2400" dirty="0" smtClean="0">
                <a:solidFill>
                  <a:srgbClr val="FFFFFF"/>
                </a:solidFill>
              </a:rPr>
              <a:t>« Il n'entrera chez elle rien de souillé, ni personne qui se livre à l'abomination et au mensonge ; il n'entrera que ceux qui sont écrits dans le livre de vie de l'agneau. » </a:t>
            </a:r>
          </a:p>
          <a:p>
            <a:pPr marL="0" indent="0" algn="just">
              <a:buNone/>
            </a:pPr>
            <a:r>
              <a:rPr lang="fr-FR" sz="2400" dirty="0" smtClean="0">
                <a:solidFill>
                  <a:srgbClr val="FFFFFF"/>
                </a:solidFill>
              </a:rPr>
              <a:t>    (Apocalypse 21.27)</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39541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194" name="Rectangle 2"/>
          <p:cNvSpPr>
            <a:spLocks noGrp="1" noRot="1" noChangeArrowheads="1"/>
          </p:cNvSpPr>
          <p:nvPr>
            <p:ph type="title"/>
          </p:nvPr>
        </p:nvSpPr>
        <p:spPr>
          <a:xfrm>
            <a:off x="581445" y="3008178"/>
            <a:ext cx="8229600" cy="1143000"/>
          </a:xfrm>
        </p:spPr>
        <p:txBody>
          <a:bodyPr/>
          <a:lstStyle/>
          <a:p>
            <a:pPr algn="l"/>
            <a:r>
              <a:rPr lang="fr-FR" dirty="0" smtClean="0">
                <a:solidFill>
                  <a:srgbClr val="FFFFFF"/>
                </a:solidFill>
              </a:rPr>
              <a:t>La restauration de la santé</a:t>
            </a:r>
            <a:endParaRPr lang="fr-FR" dirty="0">
              <a:solidFill>
                <a:srgbClr val="FFFFFF"/>
              </a:solidFill>
            </a:endParaRPr>
          </a:p>
        </p:txBody>
      </p:sp>
      <p:sp>
        <p:nvSpPr>
          <p:cNvPr id="8195" name="Rectangle 3"/>
          <p:cNvSpPr>
            <a:spLocks noGrp="1" noChangeArrowheads="1"/>
          </p:cNvSpPr>
          <p:nvPr>
            <p:ph sz="half" idx="2"/>
          </p:nvPr>
        </p:nvSpPr>
        <p:spPr>
          <a:xfrm>
            <a:off x="332955" y="4205747"/>
            <a:ext cx="7880942" cy="2197643"/>
          </a:xfrm>
        </p:spPr>
        <p:txBody>
          <a:bodyPr>
            <a:normAutofit/>
          </a:bodyPr>
          <a:lstStyle/>
          <a:p>
            <a:pPr algn="just"/>
            <a:r>
              <a:rPr lang="fr-FR" sz="2400" dirty="0" smtClean="0">
                <a:solidFill>
                  <a:srgbClr val="FFFFFF"/>
                </a:solidFill>
              </a:rPr>
              <a:t>« Au milieu de la place de la ville et sur les deux bords du fleuve, il y avait un arbre de vie, produisant douze fois des fruits, rendant son fruit chaque mois, et dont les feuilles servaient à la guérison des nations. » (Apocalypse 22.2)</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163540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sz="4400" dirty="0" smtClean="0">
                <a:solidFill>
                  <a:srgbClr val="FFFFFF"/>
                </a:solidFill>
              </a:rPr>
              <a:t>Qui sera là ?</a:t>
            </a:r>
            <a:endParaRPr lang="fr-FR" sz="4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314" name="Rectangle 2"/>
          <p:cNvSpPr>
            <a:spLocks noGrp="1" noRot="1" noChangeArrowheads="1"/>
          </p:cNvSpPr>
          <p:nvPr>
            <p:ph type="title"/>
          </p:nvPr>
        </p:nvSpPr>
        <p:spPr/>
        <p:txBody>
          <a:bodyPr>
            <a:normAutofit/>
          </a:bodyPr>
          <a:lstStyle/>
          <a:p>
            <a:r>
              <a:rPr lang="fr-FR" dirty="0" smtClean="0">
                <a:solidFill>
                  <a:srgbClr val="FFFFFF"/>
                </a:solidFill>
              </a:rPr>
              <a:t>Le salut est un cadeau de Dieu</a:t>
            </a:r>
            <a:endParaRPr lang="fr-FR" dirty="0">
              <a:solidFill>
                <a:srgbClr val="FFFFFF"/>
              </a:solidFill>
            </a:endParaRPr>
          </a:p>
        </p:txBody>
      </p:sp>
      <p:sp>
        <p:nvSpPr>
          <p:cNvPr id="13315" name="Rectangle 3"/>
          <p:cNvSpPr>
            <a:spLocks noGrp="1" noChangeArrowheads="1"/>
          </p:cNvSpPr>
          <p:nvPr>
            <p:ph sz="half" idx="2"/>
          </p:nvPr>
        </p:nvSpPr>
        <p:spPr>
          <a:xfrm>
            <a:off x="621218" y="1600200"/>
            <a:ext cx="7968947" cy="4525963"/>
          </a:xfrm>
        </p:spPr>
        <p:txBody>
          <a:bodyPr>
            <a:normAutofit/>
          </a:bodyPr>
          <a:lstStyle/>
          <a:p>
            <a:pPr algn="just">
              <a:lnSpc>
                <a:spcPct val="90000"/>
              </a:lnSpc>
            </a:pPr>
            <a:r>
              <a:rPr lang="fr-FR" sz="2400" dirty="0" smtClean="0">
                <a:solidFill>
                  <a:srgbClr val="FFFFFF"/>
                </a:solidFill>
              </a:rPr>
              <a:t>« Car le salaire du péché, c'est la mort; mais le don gratuit de Dieu, c'est la vie éternelle en Jésus Christ notre Seigneur.» (Romains 6.23)</a:t>
            </a:r>
          </a:p>
          <a:p>
            <a:pPr algn="just">
              <a:lnSpc>
                <a:spcPct val="90000"/>
              </a:lnSpc>
            </a:pPr>
            <a:r>
              <a:rPr lang="fr-FR" sz="2400" dirty="0" smtClean="0">
                <a:solidFill>
                  <a:srgbClr val="FFFFFF"/>
                </a:solidFill>
              </a:rPr>
              <a:t>Personne «gagne» le salut. Il n'est pas possible de l'obtenir à travers nos efforts. </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5475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Rot="1" noChangeArrowheads="1"/>
          </p:cNvSpPr>
          <p:nvPr>
            <p:ph type="title"/>
          </p:nvPr>
        </p:nvSpPr>
        <p:spPr/>
        <p:txBody>
          <a:bodyPr>
            <a:normAutofit/>
          </a:bodyPr>
          <a:lstStyle/>
          <a:p>
            <a:r>
              <a:rPr lang="fr-FR" dirty="0" smtClean="0">
                <a:solidFill>
                  <a:srgbClr val="FFFFFF"/>
                </a:solidFill>
              </a:rPr>
              <a:t>Comment obtenir le salut ?</a:t>
            </a:r>
            <a:endParaRPr lang="fr-FR" dirty="0">
              <a:solidFill>
                <a:srgbClr val="FFFFFF"/>
              </a:solidFill>
            </a:endParaRPr>
          </a:p>
        </p:txBody>
      </p:sp>
      <p:sp>
        <p:nvSpPr>
          <p:cNvPr id="14339" name="Rectangle 3"/>
          <p:cNvSpPr>
            <a:spLocks noGrp="1" noChangeArrowheads="1"/>
          </p:cNvSpPr>
          <p:nvPr>
            <p:ph sz="half" idx="2"/>
          </p:nvPr>
        </p:nvSpPr>
        <p:spPr>
          <a:xfrm>
            <a:off x="372730" y="1600200"/>
            <a:ext cx="8120800" cy="2477911"/>
          </a:xfrm>
        </p:spPr>
        <p:txBody>
          <a:bodyPr>
            <a:normAutofit/>
          </a:bodyPr>
          <a:lstStyle/>
          <a:p>
            <a:pPr algn="just"/>
            <a:r>
              <a:rPr lang="fr-FR" sz="2400" dirty="0" smtClean="0">
                <a:solidFill>
                  <a:srgbClr val="FFFFFF"/>
                </a:solidFill>
              </a:rPr>
              <a:t>« Si tu confesses de ta bouche le Seigneur Jésus, et si tu crois dans ton </a:t>
            </a:r>
            <a:r>
              <a:rPr lang="fr-FR" sz="2400" dirty="0" err="1" smtClean="0">
                <a:solidFill>
                  <a:srgbClr val="FFFFFF"/>
                </a:solidFill>
              </a:rPr>
              <a:t>coeur</a:t>
            </a:r>
            <a:r>
              <a:rPr lang="fr-FR" sz="2400" dirty="0" smtClean="0">
                <a:solidFill>
                  <a:srgbClr val="FFFFFF"/>
                </a:solidFill>
              </a:rPr>
              <a:t> que Dieu l'a ressuscité des morts, tu seras sauvé. Car c'est en croyant du </a:t>
            </a:r>
            <a:r>
              <a:rPr lang="fr-FR" sz="2400" dirty="0" err="1" smtClean="0">
                <a:solidFill>
                  <a:srgbClr val="FFFFFF"/>
                </a:solidFill>
              </a:rPr>
              <a:t>coeur</a:t>
            </a:r>
            <a:r>
              <a:rPr lang="fr-FR" sz="2400" dirty="0" smtClean="0">
                <a:solidFill>
                  <a:srgbClr val="FFFFFF"/>
                </a:solidFill>
              </a:rPr>
              <a:t> qu'on parvient à la justice, et c'est en confessant de la bouche qu'on parvient au salut, selon ce que dit l'Écriture. » (Romains 10.9-10)</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897534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Rot="1" noChangeArrowheads="1"/>
          </p:cNvSpPr>
          <p:nvPr>
            <p:ph type="title"/>
          </p:nvPr>
        </p:nvSpPr>
        <p:spPr/>
        <p:txBody>
          <a:bodyPr>
            <a:normAutofit/>
          </a:bodyPr>
          <a:lstStyle/>
          <a:p>
            <a:r>
              <a:rPr lang="fr-FR" dirty="0" smtClean="0">
                <a:solidFill>
                  <a:srgbClr val="FFFFFF"/>
                </a:solidFill>
              </a:rPr>
              <a:t>L'obéissance est un cadeau de Dieu</a:t>
            </a:r>
            <a:endParaRPr lang="fr-FR" dirty="0">
              <a:solidFill>
                <a:srgbClr val="FFFFFF"/>
              </a:solidFill>
            </a:endParaRPr>
          </a:p>
        </p:txBody>
      </p:sp>
      <p:sp>
        <p:nvSpPr>
          <p:cNvPr id="15363" name="Rectangle 3"/>
          <p:cNvSpPr>
            <a:spLocks noGrp="1" noChangeArrowheads="1"/>
          </p:cNvSpPr>
          <p:nvPr>
            <p:ph sz="half" idx="2"/>
          </p:nvPr>
        </p:nvSpPr>
        <p:spPr>
          <a:xfrm>
            <a:off x="635024" y="1600200"/>
            <a:ext cx="5342484" cy="4525963"/>
          </a:xfrm>
        </p:spPr>
        <p:txBody>
          <a:bodyPr>
            <a:normAutofit/>
          </a:bodyPr>
          <a:lstStyle/>
          <a:p>
            <a:pPr algn="just"/>
            <a:r>
              <a:rPr lang="fr-FR" sz="2400" dirty="0" smtClean="0">
                <a:solidFill>
                  <a:srgbClr val="FFFFFF"/>
                </a:solidFill>
              </a:rPr>
              <a:t>« Car c'est Dieu qui produit en vous le vouloir et le faire, selon son bon plaisir. » (Philippiens 2.13)</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61814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L'obéissance est un cadeau de Dieu</a:t>
            </a:r>
            <a:endParaRPr lang="fr-FR" dirty="0">
              <a:solidFill>
                <a:srgbClr val="FFFFFF"/>
              </a:solidFill>
            </a:endParaRPr>
          </a:p>
        </p:txBody>
      </p:sp>
      <p:sp>
        <p:nvSpPr>
          <p:cNvPr id="3" name="Marcador de contenido 2"/>
          <p:cNvSpPr>
            <a:spLocks noGrp="1"/>
          </p:cNvSpPr>
          <p:nvPr>
            <p:ph idx="1"/>
          </p:nvPr>
        </p:nvSpPr>
        <p:spPr>
          <a:xfrm>
            <a:off x="457200" y="1420722"/>
            <a:ext cx="8229600" cy="4525963"/>
          </a:xfrm>
        </p:spPr>
        <p:txBody>
          <a:bodyPr>
            <a:normAutofit/>
          </a:bodyPr>
          <a:lstStyle/>
          <a:p>
            <a:pPr marL="0" indent="0" algn="just">
              <a:buNone/>
            </a:pPr>
            <a:r>
              <a:rPr lang="fr-FR" sz="2400" dirty="0" smtClean="0">
                <a:solidFill>
                  <a:srgbClr val="FFFFFF"/>
                </a:solidFill>
              </a:rPr>
              <a:t>« Je répandrai sur vous une eau pure, et vous serez purifiés; je vous purifierai de toutes vos souillures et de toutes vos idoles. Je vous donnerai un </a:t>
            </a:r>
            <a:r>
              <a:rPr lang="fr-FR" sz="2400" dirty="0" err="1" smtClean="0">
                <a:solidFill>
                  <a:srgbClr val="FFFFFF"/>
                </a:solidFill>
              </a:rPr>
              <a:t>coeur</a:t>
            </a:r>
            <a:r>
              <a:rPr lang="fr-FR" sz="2400" dirty="0" smtClean="0">
                <a:solidFill>
                  <a:srgbClr val="FFFFFF"/>
                </a:solidFill>
              </a:rPr>
              <a:t> nouveau, et je mettrai en vous un esprit nouveau; j'ôterai de votre corps le </a:t>
            </a:r>
            <a:r>
              <a:rPr lang="fr-FR" sz="2400" dirty="0" err="1" smtClean="0">
                <a:solidFill>
                  <a:srgbClr val="FFFFFF"/>
                </a:solidFill>
              </a:rPr>
              <a:t>coeur</a:t>
            </a:r>
            <a:r>
              <a:rPr lang="fr-FR" sz="2400" dirty="0" smtClean="0">
                <a:solidFill>
                  <a:srgbClr val="FFFFFF"/>
                </a:solidFill>
              </a:rPr>
              <a:t> de pierre, et je vous donnerai un </a:t>
            </a:r>
            <a:r>
              <a:rPr lang="fr-FR" sz="2400" dirty="0" err="1" smtClean="0">
                <a:solidFill>
                  <a:srgbClr val="FFFFFF"/>
                </a:solidFill>
              </a:rPr>
              <a:t>coeur</a:t>
            </a:r>
            <a:r>
              <a:rPr lang="fr-FR" sz="2400" dirty="0" smtClean="0">
                <a:solidFill>
                  <a:srgbClr val="FFFFFF"/>
                </a:solidFill>
              </a:rPr>
              <a:t> de chair. Je mettrai mon esprit en vous, et je ferai en sorte que vous suiviez mes ordonnances, et que vous observiez et pratiquiez mes lois. » (Ézéchiel 36.25-27)</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257643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a:xfrm>
            <a:off x="457200" y="288444"/>
            <a:ext cx="8229600" cy="1794966"/>
          </a:xfrm>
        </p:spPr>
        <p:txBody>
          <a:bodyPr>
            <a:normAutofit fontScale="90000"/>
          </a:bodyPr>
          <a:lstStyle/>
          <a:p>
            <a:pPr>
              <a:defRPr/>
            </a:pPr>
            <a:r>
              <a:rPr lang="fr-FR" dirty="0" smtClean="0">
                <a:solidFill>
                  <a:srgbClr val="FFFFFF"/>
                </a:solidFill>
              </a:rPr>
              <a:t>Qui est le résultat du travail de transformation mené par Dieu </a:t>
            </a:r>
            <a:br>
              <a:rPr lang="fr-FR" dirty="0" smtClean="0">
                <a:solidFill>
                  <a:srgbClr val="FFFFFF"/>
                </a:solidFill>
              </a:rPr>
            </a:br>
            <a:r>
              <a:rPr lang="fr-FR" dirty="0" smtClean="0">
                <a:solidFill>
                  <a:srgbClr val="FFFFFF"/>
                </a:solidFill>
              </a:rPr>
              <a:t>dans nos </a:t>
            </a:r>
            <a:r>
              <a:rPr lang="fr-FR" dirty="0" err="1" smtClean="0">
                <a:solidFill>
                  <a:srgbClr val="FFFFFF"/>
                </a:solidFill>
              </a:rPr>
              <a:t>coeurs</a:t>
            </a:r>
            <a:endParaRPr lang="fr-FR" dirty="0">
              <a:solidFill>
                <a:srgbClr val="FFFFFF"/>
              </a:solidFill>
              <a:latin typeface="Calisto MT" charset="0"/>
            </a:endParaRPr>
          </a:p>
        </p:txBody>
      </p:sp>
      <p:sp>
        <p:nvSpPr>
          <p:cNvPr id="6150" name="Rectangle 6"/>
          <p:cNvSpPr>
            <a:spLocks noGrp="1" noChangeArrowheads="1"/>
          </p:cNvSpPr>
          <p:nvPr>
            <p:ph idx="1"/>
          </p:nvPr>
        </p:nvSpPr>
        <p:spPr>
          <a:xfrm>
            <a:off x="613188" y="2290500"/>
            <a:ext cx="8007334" cy="4087755"/>
          </a:xfrm>
          <a:prstGeom prst="rect">
            <a:avLst/>
          </a:prstGeom>
        </p:spPr>
        <p:txBody>
          <a:bodyPr>
            <a:normAutofit/>
          </a:bodyPr>
          <a:lstStyle/>
          <a:p>
            <a:pPr marL="0" indent="0" algn="just">
              <a:buNone/>
            </a:pPr>
            <a:r>
              <a:rPr lang="fr-FR" sz="2400" dirty="0" smtClean="0">
                <a:solidFill>
                  <a:srgbClr val="FFFFFF"/>
                </a:solidFill>
              </a:rPr>
              <a:t>«O Éternel ! qui séjournera dans ta tente? Qui demeurera sur ta montagne sainte? Celui qui marche dans l'intégrité, qui pratique la justice et qui dit la vérité selon son </a:t>
            </a:r>
            <a:r>
              <a:rPr lang="fr-FR" sz="2400" dirty="0" err="1" smtClean="0">
                <a:solidFill>
                  <a:srgbClr val="FFFFFF"/>
                </a:solidFill>
              </a:rPr>
              <a:t>coeur</a:t>
            </a:r>
            <a:r>
              <a:rPr lang="fr-FR" sz="2400" dirty="0" smtClean="0">
                <a:solidFill>
                  <a:srgbClr val="FFFFFF"/>
                </a:solidFill>
              </a:rPr>
              <a:t>. Il ne calomnie point avec sa langue, il ne fait point de mal à son semblable, et il ne jette point l'opprobre sur son prochain. Il regarde avec dédain celui qui est méprisable, mais il honore ceux qui craignent l'Éternel ; il ne se rétracte point, s'il fait un serment à son préjudice. Il n'exige point d'intérêt de son argent, et il n'accepte point de don contre l'innocent. Celui qui se conduit ainsi ne chancelle jamais. » (Psaumes 15.1-5)</a:t>
            </a:r>
            <a:endParaRPr lang="fr-FR" sz="2400" dirty="0">
              <a:solidFill>
                <a:srgbClr val="FFFFFF"/>
              </a:solidFill>
              <a:latin typeface="Century Gothic" charset="0"/>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30041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0384"/>
            <a:ext cx="8229600" cy="1143000"/>
          </a:xfrm>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225911" y="1379304"/>
            <a:ext cx="8482405" cy="4525963"/>
          </a:xfrm>
        </p:spPr>
        <p:txBody>
          <a:bodyPr>
            <a:noAutofit/>
          </a:bodyPr>
          <a:lstStyle/>
          <a:p>
            <a:pPr algn="just"/>
            <a:r>
              <a:rPr lang="fr-FR" sz="2300" dirty="0" smtClean="0">
                <a:solidFill>
                  <a:srgbClr val="FFFFFF"/>
                </a:solidFill>
                <a:ea typeface="Arial" charset="0"/>
                <a:cs typeface="Calibri"/>
              </a:rPr>
              <a:t>La Bible nous enseigne que la mort ne marque pas la fin de l'existence mais simplement un nouveau chapitre. Selon les Écritures, il y aura une nouvelle Terre où nous demeurerons éternellement avec notre Dieu. </a:t>
            </a:r>
          </a:p>
          <a:p>
            <a:pPr algn="just"/>
            <a:r>
              <a:rPr lang="fr-FR" sz="2300" dirty="0" smtClean="0">
                <a:solidFill>
                  <a:srgbClr val="FFFFFF"/>
                </a:solidFill>
                <a:ea typeface="Arial" charset="0"/>
                <a:cs typeface="Calibri"/>
              </a:rPr>
              <a:t>La seconde venue du Christ commence avec une série d'événements qui prendront fin avec la destruction de Satan et des méchants. </a:t>
            </a:r>
          </a:p>
          <a:p>
            <a:pPr algn="just"/>
            <a:r>
              <a:rPr lang="fr-FR" sz="2300" spc="-60" dirty="0" smtClean="0">
                <a:solidFill>
                  <a:srgbClr val="FFFFFF"/>
                </a:solidFill>
                <a:ea typeface="Arial" charset="0"/>
                <a:cs typeface="Calibri"/>
              </a:rPr>
              <a:t>La nouvelle Terre est une réalité au delà de ce que peut concevoir notre imagination. Elle inaugurera une vie nouvelle pour tous les rachetés. </a:t>
            </a:r>
          </a:p>
          <a:p>
            <a:pPr algn="just"/>
            <a:r>
              <a:rPr lang="fr-FR" sz="2300" dirty="0" smtClean="0">
                <a:solidFill>
                  <a:srgbClr val="FFFFFF"/>
                </a:solidFill>
                <a:ea typeface="Arial" charset="0"/>
                <a:cs typeface="Calibri"/>
              </a:rPr>
              <a:t>Nous pouvons obtenir accès à la nouvelle Terre à travers le salut que Jésus nous offre aujourd'hui. </a:t>
            </a:r>
          </a:p>
          <a:p>
            <a:pPr algn="just"/>
            <a:r>
              <a:rPr lang="fr-FR" sz="2300" dirty="0" smtClean="0">
                <a:solidFill>
                  <a:srgbClr val="FFFFFF"/>
                </a:solidFill>
                <a:ea typeface="Arial" charset="0"/>
                <a:cs typeface="Calibri"/>
              </a:rPr>
              <a:t>Jésus veut transformer nos vies pour nous préparer à vivre dans l'environnement céleste.</a:t>
            </a:r>
            <a:endParaRPr lang="fr-FR" sz="2300" dirty="0">
              <a:solidFill>
                <a:srgbClr val="FFFFFF"/>
              </a:solidFill>
              <a:latin typeface="Calibri"/>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Pas de preuves du paradis</a:t>
            </a:r>
            <a:endParaRPr lang="fr-FR" dirty="0">
              <a:solidFill>
                <a:srgbClr val="FFFFFF"/>
              </a:solidFill>
            </a:endParaRPr>
          </a:p>
        </p:txBody>
      </p:sp>
      <p:sp>
        <p:nvSpPr>
          <p:cNvPr id="4" name="Marcador de texto 3"/>
          <p:cNvSpPr>
            <a:spLocks noGrp="1"/>
          </p:cNvSpPr>
          <p:nvPr>
            <p:ph sz="half" idx="2"/>
          </p:nvPr>
        </p:nvSpPr>
        <p:spPr>
          <a:xfrm>
            <a:off x="3442447" y="1572589"/>
            <a:ext cx="5378824" cy="3951630"/>
          </a:xfrm>
        </p:spPr>
        <p:txBody>
          <a:bodyPr>
            <a:noAutofit/>
          </a:bodyPr>
          <a:lstStyle/>
          <a:p>
            <a:pPr algn="just"/>
            <a:r>
              <a:rPr lang="fr-FR" sz="2400" dirty="0" smtClean="0">
                <a:solidFill>
                  <a:srgbClr val="FFFFFF"/>
                </a:solidFill>
              </a:rPr>
              <a:t>Stephen </a:t>
            </a:r>
            <a:r>
              <a:rPr lang="fr-FR" sz="2400" dirty="0" err="1" smtClean="0">
                <a:solidFill>
                  <a:srgbClr val="FFFFFF"/>
                </a:solidFill>
              </a:rPr>
              <a:t>Hawking</a:t>
            </a:r>
            <a:r>
              <a:rPr lang="fr-FR" sz="2400" dirty="0" smtClean="0">
                <a:solidFill>
                  <a:srgbClr val="FFFFFF"/>
                </a:solidFill>
              </a:rPr>
              <a:t>, ancien professeur de mathématiques appliquées et de physique théorique à l’Université anglaise de Cambridge, déclara lors d’une entrevue accordée au journal The Guardian : « Je considère le cerveau comme un ordinateur qui cessera de fonctionner lorsque ses composantes seront usées. Lorsqu’un ordinateur cesse de fonctionner, il n’existe pour lui ni paradis ni vie éternelle. C’est un conte de fée pour des gens qui ont peur de l’obscurité. »</a:t>
            </a:r>
            <a:endParaRPr lang="fr-FR" sz="2400" dirty="0" smtClean="0">
              <a:solidFill>
                <a:srgbClr val="FFFFFF"/>
              </a:solidFill>
            </a:endParaRPr>
          </a:p>
        </p:txBody>
      </p:sp>
      <p:pic>
        <p:nvPicPr>
          <p:cNvPr id="3" name="Imagen 2" descr="220px-Stephen_Hawking.StarChil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034" y="1669230"/>
            <a:ext cx="2751135" cy="3951630"/>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La maison de mon Père</a:t>
            </a:r>
            <a:endParaRPr lang="fr-FR" dirty="0">
              <a:solidFill>
                <a:srgbClr val="FFFFFF"/>
              </a:solidFill>
            </a:endParaRPr>
          </a:p>
        </p:txBody>
      </p:sp>
      <p:sp>
        <p:nvSpPr>
          <p:cNvPr id="3" name="Marcador de contenido 2"/>
          <p:cNvSpPr>
            <a:spLocks noGrp="1"/>
          </p:cNvSpPr>
          <p:nvPr>
            <p:ph sz="half" idx="1"/>
          </p:nvPr>
        </p:nvSpPr>
        <p:spPr>
          <a:xfrm>
            <a:off x="401980" y="1600200"/>
            <a:ext cx="4438962" cy="4525963"/>
          </a:xfrm>
        </p:spPr>
        <p:txBody>
          <a:bodyPr>
            <a:normAutofit/>
          </a:bodyPr>
          <a:lstStyle/>
          <a:p>
            <a:pPr algn="just"/>
            <a:r>
              <a:rPr lang="fr-FR" sz="2400" dirty="0" smtClean="0">
                <a:solidFill>
                  <a:srgbClr val="FFFFFF"/>
                </a:solidFill>
              </a:rPr>
              <a:t>Un chef de Nouvelle Zélande, </a:t>
            </a:r>
            <a:r>
              <a:rPr lang="fr-FR" sz="2400" dirty="0" err="1" smtClean="0">
                <a:solidFill>
                  <a:srgbClr val="FFFFFF"/>
                </a:solidFill>
              </a:rPr>
              <a:t>Tamahana</a:t>
            </a:r>
            <a:r>
              <a:rPr lang="fr-FR" sz="2400" dirty="0" smtClean="0">
                <a:solidFill>
                  <a:srgbClr val="FFFFFF"/>
                </a:solidFill>
              </a:rPr>
              <a:t>, qui visita il y a quelques année l'Angleterre, était connu pour sa spiritualité profonde et régal dans la parole de Dieu. Un jour il fut emmené voir une belle villa, un des endroits d'exposition près de Londres. </a:t>
            </a:r>
            <a:endParaRPr lang="fr-FR" sz="2400" dirty="0">
              <a:solidFill>
                <a:srgbClr val="FFFFFF"/>
              </a:solidFill>
            </a:endParaRPr>
          </a:p>
        </p:txBody>
      </p:sp>
      <p:pic>
        <p:nvPicPr>
          <p:cNvPr id="8" name="Marcador de contenido 5"/>
          <p:cNvPicPr>
            <a:picLocks noChangeAspect="1"/>
          </p:cNvPicPr>
          <p:nvPr/>
        </p:nvPicPr>
        <p:blipFill rotWithShape="1">
          <a:blip r:embed="rId2"/>
          <a:srcRect t="15320" b="15320"/>
          <a:stretch/>
        </p:blipFill>
        <p:spPr>
          <a:xfrm>
            <a:off x="5468463" y="1710648"/>
            <a:ext cx="3314971" cy="3715009"/>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84100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La maison de mon Père</a:t>
            </a:r>
            <a:endParaRPr lang="fr-FR" dirty="0">
              <a:solidFill>
                <a:srgbClr val="FFFFFF"/>
              </a:solidFill>
            </a:endParaRPr>
          </a:p>
        </p:txBody>
      </p:sp>
      <p:sp>
        <p:nvSpPr>
          <p:cNvPr id="3" name="Marcador de contenido 2"/>
          <p:cNvSpPr>
            <a:spLocks noGrp="1"/>
          </p:cNvSpPr>
          <p:nvPr>
            <p:ph sz="half" idx="1"/>
          </p:nvPr>
        </p:nvSpPr>
        <p:spPr>
          <a:xfrm>
            <a:off x="505611" y="1600200"/>
            <a:ext cx="4410635" cy="4525963"/>
          </a:xfrm>
        </p:spPr>
        <p:txBody>
          <a:bodyPr>
            <a:noAutofit/>
          </a:bodyPr>
          <a:lstStyle/>
          <a:p>
            <a:pPr algn="just"/>
            <a:r>
              <a:rPr lang="fr-FR" sz="2400" dirty="0" smtClean="0">
                <a:solidFill>
                  <a:srgbClr val="FFFFFF"/>
                </a:solidFill>
              </a:rPr>
              <a:t>Le monsieur qui l'emmena s'attendait à le voir très impressionné par la maison. Toutefois, le chef se montra peu d'enthousiasme et aucune admiration.</a:t>
            </a:r>
          </a:p>
          <a:p>
            <a:pPr algn="just"/>
            <a:r>
              <a:rPr lang="fr-FR" sz="2400" dirty="0" smtClean="0">
                <a:solidFill>
                  <a:srgbClr val="FFFFFF"/>
                </a:solidFill>
              </a:rPr>
              <a:t>Se demandant comment ceci était possible, le monsieur commença à souligner sa grandeur, la beauté de ses meubles chers achetés aux quatre coins du monde, la vue depuis ses fenêtres...</a:t>
            </a:r>
            <a:endParaRPr lang="fr-FR" sz="2400" dirty="0">
              <a:solidFill>
                <a:srgbClr val="FFFFFF"/>
              </a:solidFill>
            </a:endParaRPr>
          </a:p>
        </p:txBody>
      </p:sp>
      <p:pic>
        <p:nvPicPr>
          <p:cNvPr id="8" name="Marcador de contenido 5"/>
          <p:cNvPicPr>
            <a:picLocks noGrp="1" noChangeAspect="1"/>
          </p:cNvPicPr>
          <p:nvPr>
            <p:ph sz="half" idx="2"/>
          </p:nvPr>
        </p:nvPicPr>
        <p:blipFill rotWithShape="1">
          <a:blip r:embed="rId3"/>
          <a:srcRect t="15320" b="15320"/>
          <a:stretch/>
        </p:blipFill>
        <p:spPr>
          <a:xfrm>
            <a:off x="5468463" y="1710648"/>
            <a:ext cx="3314971" cy="3715009"/>
          </a:xfr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50866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La maison de mon Père</a:t>
            </a:r>
            <a:endParaRPr lang="fr-FR" dirty="0">
              <a:solidFill>
                <a:srgbClr val="FFFFFF"/>
              </a:solidFill>
            </a:endParaRPr>
          </a:p>
        </p:txBody>
      </p:sp>
      <p:sp>
        <p:nvSpPr>
          <p:cNvPr id="3" name="Marcador de contenido 2"/>
          <p:cNvSpPr>
            <a:spLocks noGrp="1"/>
          </p:cNvSpPr>
          <p:nvPr>
            <p:ph idx="1"/>
          </p:nvPr>
        </p:nvSpPr>
        <p:spPr>
          <a:xfrm>
            <a:off x="256149" y="1503380"/>
            <a:ext cx="5693748" cy="4876800"/>
          </a:xfrm>
        </p:spPr>
        <p:txBody>
          <a:bodyPr>
            <a:noAutofit/>
          </a:bodyPr>
          <a:lstStyle/>
          <a:p>
            <a:pPr algn="just"/>
            <a:r>
              <a:rPr lang="fr-FR" sz="2300" dirty="0" err="1" smtClean="0">
                <a:solidFill>
                  <a:srgbClr val="FFFFFF"/>
                </a:solidFill>
              </a:rPr>
              <a:t>Tamahana</a:t>
            </a:r>
            <a:r>
              <a:rPr lang="fr-FR" sz="2300" dirty="0" smtClean="0">
                <a:solidFill>
                  <a:srgbClr val="FFFFFF"/>
                </a:solidFill>
              </a:rPr>
              <a:t> écouta en silence ; après, regardant les murs autour, il répondit : « Ah, la maison de mon Père est meilleure que celle-ci. » « La maison de votre père ! » pensa le monsieur, qui savait que la maison de son père n'était qu'une petite maison délabrée. </a:t>
            </a:r>
          </a:p>
          <a:p>
            <a:pPr algn="just"/>
            <a:r>
              <a:rPr lang="fr-FR" sz="2300" dirty="0" smtClean="0">
                <a:solidFill>
                  <a:srgbClr val="FFFFFF"/>
                </a:solidFill>
              </a:rPr>
              <a:t>Mais </a:t>
            </a:r>
            <a:r>
              <a:rPr lang="fr-FR" sz="2300" dirty="0" err="1" smtClean="0">
                <a:solidFill>
                  <a:srgbClr val="FFFFFF"/>
                </a:solidFill>
              </a:rPr>
              <a:t>Tamahana</a:t>
            </a:r>
            <a:r>
              <a:rPr lang="fr-FR" sz="2300" dirty="0" smtClean="0">
                <a:solidFill>
                  <a:srgbClr val="FFFFFF"/>
                </a:solidFill>
              </a:rPr>
              <a:t> continua : « La maison de mon Père est meilleure que celle-ci », et se mit à parler avec ses propres mots expressifs et touchants, de la maison céleste - la maison qui contient « beaucoup de villas » - la demeure éternelle du Rédempteur. </a:t>
            </a:r>
            <a:endParaRPr lang="fr-FR" sz="2300" dirty="0">
              <a:solidFill>
                <a:srgbClr val="FFFFFF"/>
              </a:solidFill>
            </a:endParaRPr>
          </a:p>
        </p:txBody>
      </p:sp>
      <p:pic>
        <p:nvPicPr>
          <p:cNvPr id="9" name="Marcador de contenido 5"/>
          <p:cNvPicPr>
            <a:picLocks noChangeAspect="1"/>
          </p:cNvPicPr>
          <p:nvPr/>
        </p:nvPicPr>
        <p:blipFill rotWithShape="1">
          <a:blip r:embed="rId2"/>
          <a:srcRect t="15320" b="15320"/>
          <a:stretch/>
        </p:blipFill>
        <p:spPr>
          <a:xfrm>
            <a:off x="6190476" y="2360778"/>
            <a:ext cx="2537738" cy="2843983"/>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12089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852599" y="1835784"/>
            <a:ext cx="5312125" cy="4525963"/>
          </a:xfrm>
        </p:spPr>
        <p:txBody>
          <a:bodyPr>
            <a:normAutofit/>
          </a:bodyPr>
          <a:lstStyle/>
          <a:p>
            <a:pPr algn="just"/>
            <a:r>
              <a:rPr lang="fr-FR" sz="2500" dirty="0" smtClean="0">
                <a:solidFill>
                  <a:srgbClr val="FFFFFF"/>
                </a:solidFill>
              </a:rPr>
              <a:t>Jésus dit : « Voici, je viens bientôt, et ma rétribution est avec moi, pour rendre à chacun selon ce qu'est son </a:t>
            </a:r>
            <a:r>
              <a:rPr lang="fr-FR" sz="2500" dirty="0" err="1" smtClean="0">
                <a:solidFill>
                  <a:srgbClr val="FFFFFF"/>
                </a:solidFill>
              </a:rPr>
              <a:t>oeuvre</a:t>
            </a:r>
            <a:r>
              <a:rPr lang="fr-FR" sz="2500" dirty="0" smtClean="0">
                <a:solidFill>
                  <a:srgbClr val="FFFFFF"/>
                </a:solidFill>
              </a:rPr>
              <a:t>. » (Apocalypse 22 : 12) </a:t>
            </a:r>
          </a:p>
          <a:p>
            <a:pPr algn="just"/>
            <a:endParaRPr lang="fr-FR" sz="2500" dirty="0" smtClean="0">
              <a:solidFill>
                <a:srgbClr val="FFFFFF"/>
              </a:solidFill>
            </a:endParaRPr>
          </a:p>
          <a:p>
            <a:pPr algn="just"/>
            <a:r>
              <a:rPr lang="fr-FR" sz="2500" dirty="0" smtClean="0">
                <a:solidFill>
                  <a:srgbClr val="FFFFFF"/>
                </a:solidFill>
              </a:rPr>
              <a:t>Êtes-vous prêt à accepter la promesse que Jésus vous fait ?</a:t>
            </a:r>
            <a:endParaRPr lang="fr-FR" sz="25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233800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Pas de preuves du paradis</a:t>
            </a:r>
            <a:endParaRPr lang="fr-FR" dirty="0">
              <a:solidFill>
                <a:srgbClr val="FFFFFF"/>
              </a:solidFill>
            </a:endParaRPr>
          </a:p>
        </p:txBody>
      </p:sp>
      <p:sp>
        <p:nvSpPr>
          <p:cNvPr id="4" name="Marcador de texto 3"/>
          <p:cNvSpPr>
            <a:spLocks noGrp="1"/>
          </p:cNvSpPr>
          <p:nvPr>
            <p:ph sz="half" idx="1"/>
          </p:nvPr>
        </p:nvSpPr>
        <p:spPr>
          <a:xfrm>
            <a:off x="457198" y="1600200"/>
            <a:ext cx="6352394" cy="4525963"/>
          </a:xfrm>
        </p:spPr>
        <p:txBody>
          <a:bodyPr>
            <a:noAutofit/>
          </a:bodyPr>
          <a:lstStyle/>
          <a:p>
            <a:r>
              <a:rPr lang="fr-FR" sz="2400" dirty="0" err="1" smtClean="0">
                <a:solidFill>
                  <a:srgbClr val="FFFFFF"/>
                </a:solidFill>
              </a:rPr>
              <a:t>Hawking</a:t>
            </a:r>
            <a:r>
              <a:rPr lang="fr-FR" sz="2400" dirty="0" smtClean="0">
                <a:solidFill>
                  <a:srgbClr val="FFFFFF"/>
                </a:solidFill>
              </a:rPr>
              <a:t> a raison. Il n’y a pas de preuves scientifiques qu’il existe une vie après la mort. </a:t>
            </a:r>
          </a:p>
          <a:p>
            <a:r>
              <a:rPr lang="fr-FR" sz="2400" dirty="0" smtClean="0">
                <a:solidFill>
                  <a:srgbClr val="FFFFFF"/>
                </a:solidFill>
              </a:rPr>
              <a:t>N’importe quelle idée de conscience après la mort est pure spéculation. </a:t>
            </a:r>
          </a:p>
          <a:p>
            <a:r>
              <a:rPr lang="fr-FR" sz="2400" dirty="0" smtClean="0">
                <a:solidFill>
                  <a:srgbClr val="FFFFFF"/>
                </a:solidFill>
              </a:rPr>
              <a:t>Lorsque le cerveau cesse de fonctionner, la personne cesse d’exister. </a:t>
            </a:r>
          </a:p>
          <a:p>
            <a:r>
              <a:rPr lang="fr-FR" sz="2400" dirty="0" smtClean="0">
                <a:solidFill>
                  <a:srgbClr val="FFFFFF"/>
                </a:solidFill>
              </a:rPr>
              <a:t>Il n’existe pas non plus de ciel ni d’enfer immédiats. </a:t>
            </a:r>
          </a:p>
          <a:p>
            <a:r>
              <a:rPr lang="fr-FR" sz="2400" dirty="0" smtClean="0">
                <a:solidFill>
                  <a:srgbClr val="FFFFFF"/>
                </a:solidFill>
              </a:rPr>
              <a:t>La vie consciente de l’être humain s’achève au moment de la mort.</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26225" y="274638"/>
            <a:ext cx="8229600" cy="1143000"/>
          </a:xfrm>
        </p:spPr>
        <p:txBody>
          <a:bodyPr/>
          <a:lstStyle/>
          <a:p>
            <a:pPr algn="l"/>
            <a:r>
              <a:rPr lang="en-US" dirty="0" err="1">
                <a:solidFill>
                  <a:srgbClr val="FFFFFF"/>
                </a:solidFill>
              </a:rPr>
              <a:t>Une</a:t>
            </a:r>
            <a:r>
              <a:rPr lang="en-US" dirty="0">
                <a:solidFill>
                  <a:srgbClr val="FFFFFF"/>
                </a:solidFill>
              </a:rPr>
              <a:t> </a:t>
            </a:r>
            <a:r>
              <a:rPr lang="en-US" dirty="0" err="1">
                <a:solidFill>
                  <a:srgbClr val="FFFFFF"/>
                </a:solidFill>
              </a:rPr>
              <a:t>promesse</a:t>
            </a:r>
            <a:r>
              <a:rPr lang="en-US" dirty="0">
                <a:solidFill>
                  <a:srgbClr val="FFFFFF"/>
                </a:solidFill>
              </a:rPr>
              <a:t> </a:t>
            </a:r>
            <a:r>
              <a:rPr lang="en-US" dirty="0" err="1">
                <a:solidFill>
                  <a:srgbClr val="FFFFFF"/>
                </a:solidFill>
              </a:rPr>
              <a:t>biblique</a:t>
            </a:r>
            <a:endParaRPr lang="en-US" dirty="0">
              <a:solidFill>
                <a:srgbClr val="FFFFFF"/>
              </a:solidFill>
            </a:endParaRPr>
          </a:p>
        </p:txBody>
      </p:sp>
      <p:sp>
        <p:nvSpPr>
          <p:cNvPr id="3" name="Marcador de contenido 2"/>
          <p:cNvSpPr>
            <a:spLocks noGrp="1"/>
          </p:cNvSpPr>
          <p:nvPr>
            <p:ph sz="half" idx="1"/>
          </p:nvPr>
        </p:nvSpPr>
        <p:spPr>
          <a:xfrm>
            <a:off x="457199" y="1600200"/>
            <a:ext cx="4512833" cy="4525963"/>
          </a:xfrm>
        </p:spPr>
        <p:txBody>
          <a:bodyPr>
            <a:normAutofit/>
          </a:bodyPr>
          <a:lstStyle/>
          <a:p>
            <a:pPr algn="just"/>
            <a:r>
              <a:rPr lang="fr-FR" sz="2400" dirty="0" smtClean="0">
                <a:solidFill>
                  <a:srgbClr val="FFFFFF"/>
                </a:solidFill>
              </a:rPr>
              <a:t>D’un autre côté, la Bible enseigne que la mort n’est pas le point final de l'existence mais seulement un point à la ligne.</a:t>
            </a:r>
          </a:p>
          <a:p>
            <a:pPr algn="just"/>
            <a:r>
              <a:rPr lang="fr-FR" sz="2400" dirty="0" smtClean="0">
                <a:solidFill>
                  <a:srgbClr val="FFFFFF"/>
                </a:solidFill>
              </a:rPr>
              <a:t>L’homme dort dans la mort, en dehors de toute conscience, pour se réveiller lors de la seconde venue de Christ et profiter de la vie éternelle.</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69311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22313" y="4103168"/>
            <a:ext cx="7772400" cy="1362075"/>
          </a:xfrm>
        </p:spPr>
        <p:txBody>
          <a:bodyPr>
            <a:normAutofit fontScale="90000"/>
          </a:bodyPr>
          <a:lstStyle/>
          <a:p>
            <a:r>
              <a:rPr lang="fr-FR" sz="4800" dirty="0" smtClean="0">
                <a:solidFill>
                  <a:srgbClr val="FFFFFF"/>
                </a:solidFill>
              </a:rPr>
              <a:t>LES ÉVÉNEMENTS DES </a:t>
            </a:r>
            <a:br>
              <a:rPr lang="fr-FR" sz="4800" dirty="0" smtClean="0">
                <a:solidFill>
                  <a:srgbClr val="FFFFFF"/>
                </a:solidFill>
              </a:rPr>
            </a:br>
            <a:r>
              <a:rPr lang="fr-FR" sz="4800" dirty="0" smtClean="0">
                <a:solidFill>
                  <a:srgbClr val="FFFFFF"/>
                </a:solidFill>
              </a:rPr>
              <a:t>DERNIERS JOURS</a:t>
            </a:r>
            <a:endParaRPr lang="fr-FR" sz="48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098913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ChangeArrowheads="1"/>
          </p:cNvSpPr>
          <p:nvPr>
            <p:ph type="title"/>
          </p:nvPr>
        </p:nvSpPr>
        <p:spPr/>
        <p:txBody>
          <a:bodyPr/>
          <a:lstStyle/>
          <a:p>
            <a:r>
              <a:rPr lang="en-US" dirty="0">
                <a:solidFill>
                  <a:srgbClr val="FFFFFF"/>
                </a:solidFill>
              </a:rPr>
              <a:t>La venue du Christ</a:t>
            </a:r>
          </a:p>
        </p:txBody>
      </p:sp>
      <p:sp>
        <p:nvSpPr>
          <p:cNvPr id="14339" name="Rectangle 3"/>
          <p:cNvSpPr>
            <a:spLocks noGrp="1" noChangeArrowheads="1"/>
          </p:cNvSpPr>
          <p:nvPr>
            <p:ph sz="half" idx="2"/>
          </p:nvPr>
        </p:nvSpPr>
        <p:spPr>
          <a:xfrm>
            <a:off x="534346" y="1499208"/>
            <a:ext cx="8152453" cy="4525963"/>
          </a:xfrm>
        </p:spPr>
        <p:txBody>
          <a:bodyPr>
            <a:normAutofit/>
          </a:bodyPr>
          <a:lstStyle/>
          <a:p>
            <a:pPr marL="533400" indent="-533400"/>
            <a:r>
              <a:rPr lang="fr-FR" sz="2400" dirty="0" smtClean="0">
                <a:solidFill>
                  <a:srgbClr val="FFFFFF"/>
                </a:solidFill>
              </a:rPr>
              <a:t>Jésus retourne sur Terre et amène ses enfants avec lui (Apocalypse 19.11-21)</a:t>
            </a:r>
          </a:p>
          <a:p>
            <a:pPr marL="533400" indent="-533400"/>
            <a:r>
              <a:rPr lang="fr-FR" sz="2400" dirty="0" smtClean="0">
                <a:solidFill>
                  <a:srgbClr val="FFFFFF"/>
                </a:solidFill>
              </a:rPr>
              <a:t>La première résurrection (Apocalypse 20.6)</a:t>
            </a:r>
          </a:p>
          <a:p>
            <a:pPr marL="533400" indent="-533400"/>
            <a:r>
              <a:rPr lang="fr-FR" sz="2400" dirty="0" smtClean="0">
                <a:solidFill>
                  <a:srgbClr val="FFFFFF"/>
                </a:solidFill>
              </a:rPr>
              <a:t>Les méchants sont morts (Matthieu 24.37-39)</a:t>
            </a:r>
          </a:p>
          <a:p>
            <a:pPr marL="533400" indent="-533400"/>
            <a:r>
              <a:rPr lang="fr-FR" sz="2400" dirty="0" smtClean="0">
                <a:solidFill>
                  <a:srgbClr val="FFFFFF"/>
                </a:solidFill>
              </a:rPr>
              <a:t>Le Terre reste désolée (Jérémie 4.23)</a:t>
            </a:r>
          </a:p>
          <a:p>
            <a:pPr marL="533400" indent="-533400"/>
            <a:r>
              <a:rPr lang="fr-FR" sz="2400" dirty="0" smtClean="0">
                <a:solidFill>
                  <a:srgbClr val="FFFFFF"/>
                </a:solidFill>
              </a:rPr>
              <a:t>Satan est neutralisé par un enchaînement de circonstances (Apocalypse 20.2, 3)</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45477038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ChangeArrowheads="1"/>
          </p:cNvSpPr>
          <p:nvPr>
            <p:ph type="title"/>
          </p:nvPr>
        </p:nvSpPr>
        <p:spPr/>
        <p:txBody>
          <a:bodyPr>
            <a:noAutofit/>
          </a:bodyPr>
          <a:lstStyle/>
          <a:p>
            <a:r>
              <a:rPr lang="fr-FR" dirty="0" smtClean="0">
                <a:solidFill>
                  <a:srgbClr val="FFFFFF"/>
                </a:solidFill>
              </a:rPr>
              <a:t>Le millénium, une période</a:t>
            </a:r>
            <a:br>
              <a:rPr lang="fr-FR" dirty="0" smtClean="0">
                <a:solidFill>
                  <a:srgbClr val="FFFFFF"/>
                </a:solidFill>
              </a:rPr>
            </a:br>
            <a:r>
              <a:rPr lang="fr-FR" dirty="0" smtClean="0">
                <a:solidFill>
                  <a:srgbClr val="FFFFFF"/>
                </a:solidFill>
              </a:rPr>
              <a:t> de restauration</a:t>
            </a:r>
            <a:endParaRPr lang="fr-FR" dirty="0">
              <a:solidFill>
                <a:srgbClr val="FFFFFF"/>
              </a:solidFill>
            </a:endParaRPr>
          </a:p>
        </p:txBody>
      </p:sp>
      <p:sp>
        <p:nvSpPr>
          <p:cNvPr id="15363" name="Rectangle 3"/>
          <p:cNvSpPr>
            <a:spLocks noGrp="1" noChangeArrowheads="1"/>
          </p:cNvSpPr>
          <p:nvPr>
            <p:ph sz="half" idx="2"/>
          </p:nvPr>
        </p:nvSpPr>
        <p:spPr>
          <a:xfrm>
            <a:off x="234683" y="1683036"/>
            <a:ext cx="8572823" cy="2596743"/>
          </a:xfrm>
        </p:spPr>
        <p:txBody>
          <a:bodyPr>
            <a:noAutofit/>
          </a:bodyPr>
          <a:lstStyle/>
          <a:p>
            <a:pPr marL="533400" indent="-533400" algn="just"/>
            <a:r>
              <a:rPr lang="fr-FR" sz="2400" dirty="0" smtClean="0">
                <a:solidFill>
                  <a:srgbClr val="FFFFFF"/>
                </a:solidFill>
              </a:rPr>
              <a:t>Le Christ reste dans les cieux avec les saints </a:t>
            </a:r>
          </a:p>
          <a:p>
            <a:pPr marL="0" indent="0" algn="just">
              <a:buNone/>
            </a:pPr>
            <a:r>
              <a:rPr lang="fr-FR" sz="2400" dirty="0" smtClean="0">
                <a:solidFill>
                  <a:srgbClr val="FFFFFF"/>
                </a:solidFill>
              </a:rPr>
              <a:t>        (Apocalypse 15.3 ; Jean 14.2).</a:t>
            </a:r>
          </a:p>
          <a:p>
            <a:pPr marL="533400" indent="-533400" algn="just"/>
            <a:r>
              <a:rPr lang="fr-FR" sz="2400" dirty="0" smtClean="0">
                <a:solidFill>
                  <a:srgbClr val="FFFFFF"/>
                </a:solidFill>
              </a:rPr>
              <a:t>Les saints règnent avec le Christ (Apocalypse 2.26).</a:t>
            </a:r>
          </a:p>
          <a:p>
            <a:pPr marL="533400" indent="-533400" algn="just"/>
            <a:r>
              <a:rPr lang="fr-FR" sz="2400" dirty="0" smtClean="0">
                <a:solidFill>
                  <a:srgbClr val="FFFFFF"/>
                </a:solidFill>
              </a:rPr>
              <a:t>Le jugement concernant les méchants a lieu (Apocalypse 20.4 ; 2 Pierre 2.4) Ce jugement ne décide pas du salut de ces gens mais ôte tout doute concernant la damnation des méchants.</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64080588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Le millénium, une période </a:t>
            </a:r>
            <a:br>
              <a:rPr lang="fr-FR" dirty="0" smtClean="0">
                <a:solidFill>
                  <a:srgbClr val="FFFFFF"/>
                </a:solidFill>
              </a:rPr>
            </a:br>
            <a:r>
              <a:rPr lang="fr-FR" dirty="0" smtClean="0">
                <a:solidFill>
                  <a:srgbClr val="FFFFFF"/>
                </a:solidFill>
              </a:rPr>
              <a:t>de restauration</a:t>
            </a:r>
            <a:endParaRPr lang="fr-FR" dirty="0">
              <a:solidFill>
                <a:srgbClr val="FFFFFF"/>
              </a:solidFill>
            </a:endParaRPr>
          </a:p>
        </p:txBody>
      </p:sp>
      <p:sp>
        <p:nvSpPr>
          <p:cNvPr id="3" name="Marcador de contenido 2"/>
          <p:cNvSpPr>
            <a:spLocks noGrp="1"/>
          </p:cNvSpPr>
          <p:nvPr>
            <p:ph idx="1"/>
          </p:nvPr>
        </p:nvSpPr>
        <p:spPr>
          <a:xfrm>
            <a:off x="457200" y="1696842"/>
            <a:ext cx="8229600" cy="4525963"/>
          </a:xfrm>
        </p:spPr>
        <p:txBody>
          <a:bodyPr>
            <a:noAutofit/>
          </a:bodyPr>
          <a:lstStyle/>
          <a:p>
            <a:pPr algn="just"/>
            <a:r>
              <a:rPr lang="fr-FR" sz="2400" dirty="0" smtClean="0">
                <a:solidFill>
                  <a:srgbClr val="FFFFFF"/>
                </a:solidFill>
              </a:rPr>
              <a:t>Les justes ressuscités et ceux qui seront restés vivants jusqu’au second retour de Jésus iront au ciel pour mille ans.</a:t>
            </a:r>
          </a:p>
          <a:p>
            <a:pPr algn="just"/>
            <a:r>
              <a:rPr lang="fr-FR" sz="2400" dirty="0" smtClean="0">
                <a:solidFill>
                  <a:srgbClr val="FFFFFF"/>
                </a:solidFill>
              </a:rPr>
              <a:t>Cette période est appelée millénium. Le terme ne figure pas en soi dans le vocabulaire de la Bible mais celle-ci parle de mille ans pendant lesquels les justes seront au ciel avec </a:t>
            </a:r>
            <a:br>
              <a:rPr lang="fr-FR" sz="2400" dirty="0" smtClean="0">
                <a:solidFill>
                  <a:srgbClr val="FFFFFF"/>
                </a:solidFill>
              </a:rPr>
            </a:br>
            <a:r>
              <a:rPr lang="fr-FR" sz="2400" dirty="0" smtClean="0">
                <a:solidFill>
                  <a:srgbClr val="FFFFFF"/>
                </a:solidFill>
              </a:rPr>
              <a:t>Jésus. Entre-temps, la terre sera complètement déserte et Satan sera (symboliquement) prisonnier.</a:t>
            </a:r>
          </a:p>
          <a:p>
            <a:pPr algn="just"/>
            <a:r>
              <a:rPr lang="fr-FR" sz="2400" spc="-40" dirty="0" smtClean="0">
                <a:solidFill>
                  <a:srgbClr val="FFFFFF"/>
                </a:solidFill>
              </a:rPr>
              <a:t>Il n’aura plus personne à tromper. Les justes seront au ciel et les injustes seront morts de l'éclat éblouissant du retour de Christ.</a:t>
            </a:r>
            <a:endParaRPr lang="fr-FR" sz="2400" spc="-4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61443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4141</TotalTime>
  <Words>2252</Words>
  <Application>Microsoft Macintosh PowerPoint</Application>
  <PresentationFormat>Presentación en pantalla (4:3)</PresentationFormat>
  <Paragraphs>137</Paragraphs>
  <Slides>33</Slides>
  <Notes>4</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Tema de Office</vt:lpstr>
      <vt:lpstr>Presentación de PowerPoint</vt:lpstr>
      <vt:lpstr>Y AURA-T-IL UNE  NOUVELLE TERRE ?</vt:lpstr>
      <vt:lpstr>Pas de preuves du paradis</vt:lpstr>
      <vt:lpstr>Pas de preuves du paradis</vt:lpstr>
      <vt:lpstr>Une promesse biblique</vt:lpstr>
      <vt:lpstr>LES ÉVÉNEMENTS DES  DERNIERS JOURS</vt:lpstr>
      <vt:lpstr>La venue du Christ</vt:lpstr>
      <vt:lpstr>Le millénium, une période  de restauration</vt:lpstr>
      <vt:lpstr>Le millénium, une période  de restauration</vt:lpstr>
      <vt:lpstr>Une description da la période  du millénium</vt:lpstr>
      <vt:lpstr>La fin du millénium</vt:lpstr>
      <vt:lpstr>La première résurrection</vt:lpstr>
      <vt:lpstr>La seconde résurrection</vt:lpstr>
      <vt:lpstr>LA PROMESSE D'UNE  NOUVELLE TERRE</vt:lpstr>
      <vt:lpstr>Un lieu préparé pour nous</vt:lpstr>
      <vt:lpstr>Nous serons avec lui</vt:lpstr>
      <vt:lpstr>Une réalité au delà de l'imagination</vt:lpstr>
      <vt:lpstr>Une société juste</vt:lpstr>
      <vt:lpstr>Il n'y aura plus de destruction ou  de dommages</vt:lpstr>
      <vt:lpstr>Il n'y aura plus ni mort, ni douleur,  ni larmes</vt:lpstr>
      <vt:lpstr>Il n'y aura plus de péché ni de mal</vt:lpstr>
      <vt:lpstr>La restauration de la santé</vt:lpstr>
      <vt:lpstr>Qui sera là ?</vt:lpstr>
      <vt:lpstr>Le salut est un cadeau de Dieu</vt:lpstr>
      <vt:lpstr>Comment obtenir le salut ?</vt:lpstr>
      <vt:lpstr>L'obéissance est un cadeau de Dieu</vt:lpstr>
      <vt:lpstr>L'obéissance est un cadeau de Dieu</vt:lpstr>
      <vt:lpstr>Qui est le résultat du travail de transformation mené par Dieu  dans nos coeurs</vt:lpstr>
      <vt:lpstr>Sommaire</vt:lpstr>
      <vt:lpstr>La maison de mon Père</vt:lpstr>
      <vt:lpstr>La maison de mon Père</vt:lpstr>
      <vt:lpstr>La maison de mon Père</vt:lpstr>
      <vt:lpstr>Ma décision</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731</cp:revision>
  <dcterms:created xsi:type="dcterms:W3CDTF">2016-10-26T07:26:55Z</dcterms:created>
  <dcterms:modified xsi:type="dcterms:W3CDTF">2017-02-02T14:18:44Z</dcterms:modified>
</cp:coreProperties>
</file>